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2" r:id="rId6"/>
    <p:sldId id="274" r:id="rId7"/>
    <p:sldId id="273" r:id="rId8"/>
    <p:sldId id="260" r:id="rId9"/>
    <p:sldId id="261" r:id="rId10"/>
    <p:sldId id="262" r:id="rId11"/>
    <p:sldId id="275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4624" t="23251" r="22800" b="9813"/>
          <a:stretch>
            <a:fillRect/>
          </a:stretch>
        </p:blipFill>
        <p:spPr bwMode="auto">
          <a:xfrm>
            <a:off x="669802" y="764704"/>
            <a:ext cx="7646614" cy="547336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59832" y="404664"/>
            <a:ext cx="22911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«Образование»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836712"/>
            <a:ext cx="65344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- о реализуемых образовательных программах ( Информация)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196752"/>
            <a:ext cx="85689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форм обучения; нормативного  срока обучения;</a:t>
            </a:r>
          </a:p>
          <a:p>
            <a:r>
              <a:rPr lang="ru-RU" dirty="0" smtClean="0"/>
              <a:t>срока действия государственной аккредитации образовательной программы, </a:t>
            </a:r>
          </a:p>
          <a:p>
            <a:r>
              <a:rPr lang="ru-RU" dirty="0" smtClean="0"/>
              <a:t> языка(</a:t>
            </a:r>
            <a:r>
              <a:rPr lang="ru-RU" dirty="0" err="1" smtClean="0"/>
              <a:t>х</a:t>
            </a:r>
            <a:r>
              <a:rPr lang="ru-RU" dirty="0" smtClean="0"/>
              <a:t>), на котором(</a:t>
            </a:r>
            <a:r>
              <a:rPr lang="ru-RU" dirty="0" err="1" smtClean="0"/>
              <a:t>ых</a:t>
            </a:r>
            <a:r>
              <a:rPr lang="ru-RU" dirty="0" smtClean="0"/>
              <a:t>) осуществляется образование (обучение);  учебных предметов, курсов, дисциплин (модулей), предусмотренных соответствующей образовательной программой;</a:t>
            </a:r>
          </a:p>
          <a:p>
            <a:r>
              <a:rPr lang="ru-RU" dirty="0" smtClean="0"/>
              <a:t>-практики, предусмотренной соответствующей образовательной программой; об использовании при реализации образовательной программы электронного обучения и дистанционных образовательных технологий</a:t>
            </a:r>
            <a:endParaRPr lang="ru-RU" dirty="0"/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251520" y="3478451"/>
            <a:ext cx="838056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- об описании образовательной программы с приложением  </a:t>
            </a: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( ООП школы,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рабочие программы с аннотациями, учебный план, календарный</a:t>
            </a:r>
            <a:r>
              <a:rPr kumimoji="0" lang="ru-RU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учебный график</a:t>
            </a: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)</a:t>
            </a:r>
            <a:endParaRPr kumimoji="0" lang="ru-RU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4005064"/>
            <a:ext cx="39630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- о методических и иных документах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339013" y="4370621"/>
            <a:ext cx="832997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о численности обучающихся, в том числе: </a:t>
            </a: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об общей численности обучающихся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/>
              <a:t>за счет бюджетных ассигнований местных бюджетов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5013176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о лицензии на осуществление образовательной </a:t>
            </a:r>
            <a:r>
              <a:rPr lang="ru-RU" b="1" dirty="0" smtClean="0"/>
              <a:t>деятельности ( выписке из реестра  лицензий на осуществление образовательной деятельности!!!!)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76672"/>
            <a:ext cx="8300402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39752" y="476672"/>
            <a:ext cx="38118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«Образовательные стандарты»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052736"/>
            <a:ext cx="78488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-о применяемых федеральных государственных образовательных стандартах с приложением их копий или размещением гиперссылки на действующие редакции соответствующих документов</a:t>
            </a:r>
            <a:r>
              <a:rPr lang="ru-RU" dirty="0" smtClean="0"/>
              <a:t>;</a:t>
            </a:r>
          </a:p>
          <a:p>
            <a:pPr algn="ctr"/>
            <a:r>
              <a:rPr lang="ru-RU" dirty="0" smtClean="0"/>
              <a:t>Указание ФГОС ( ЛИБО КОПИЯ, ЛИБО ГИПЕРССЫЛКА НА ФГОС РЕЕСТР)</a:t>
            </a:r>
          </a:p>
          <a:p>
            <a:endParaRPr lang="ru-RU" dirty="0" smtClean="0"/>
          </a:p>
          <a:p>
            <a:r>
              <a:rPr lang="ru-RU" dirty="0" smtClean="0"/>
              <a:t>-об утвержденных образовательных стандартах с приложением образовательных стандартов в форме электронного документа или в виде активных ссылок, непосредственный переход по которым позволяет получить доступ к образовательному стандарту в форме электронного документа.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404664"/>
            <a:ext cx="7632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«Руководство. Педагогический (научно-педагогический) состав»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908720"/>
            <a:ext cx="85324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о руководителе образовательной организации</a:t>
            </a:r>
            <a:r>
              <a:rPr lang="ru-RU" dirty="0" smtClean="0"/>
              <a:t>, в том числе:</a:t>
            </a:r>
          </a:p>
          <a:p>
            <a:r>
              <a:rPr lang="ru-RU" dirty="0" smtClean="0"/>
              <a:t>фамилия, имя, отчество;  наименование должности;  контактные телефоны;  адрес электронной почты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772816"/>
            <a:ext cx="80648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о заместителях руководителя образовательной организации</a:t>
            </a:r>
            <a:r>
              <a:rPr lang="ru-RU" dirty="0" smtClean="0"/>
              <a:t> , в том числе: - фамилия, имя, отчество; наименование должности; контактные телефоны; </a:t>
            </a:r>
          </a:p>
          <a:p>
            <a:r>
              <a:rPr lang="ru-RU" dirty="0" smtClean="0"/>
              <a:t> адрес электронной почты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636912"/>
            <a:ext cx="80648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о руководителях филиалов, представительств образовательной организации</a:t>
            </a:r>
            <a:r>
              <a:rPr lang="ru-RU" dirty="0" smtClean="0"/>
              <a:t>, в том числе: фамилия, имя, отчество; наименование должности; контактные телефоны; адрес электронной почты</a:t>
            </a:r>
            <a:endParaRPr lang="ru-RU" dirty="0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79512" y="3501008"/>
            <a:ext cx="8964488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о персональном составе педагогических работников каждой реализуемой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образовательной программы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фамилия, имя, отчество (при наличии);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занимаемая должность (должности);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уровень образования; квалификация;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наименование направления подготовки и (или) специальности; ученая степень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(при наличии); ученое звание (при наличии);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повышение квалификации и (или) профессиональная переподготовка (при наличии);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общий стаж работы;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стаж работы по специальности;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преподаваемые учебные предметы, курсы, дисциплины (модули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332656"/>
            <a:ext cx="66247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«Материально-техническое обеспечение и оснащенность образовательного процесса»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340768"/>
            <a:ext cx="932452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информация о материально-техническом обеспечении образовательной деятельности,</a:t>
            </a:r>
            <a:r>
              <a:rPr lang="ru-RU" dirty="0" smtClean="0"/>
              <a:t> в том числе сведения:</a:t>
            </a:r>
          </a:p>
          <a:p>
            <a:r>
              <a:rPr lang="ru-RU" dirty="0" smtClean="0"/>
              <a:t>об оборудованных учебных кабинетах;</a:t>
            </a:r>
          </a:p>
          <a:p>
            <a:r>
              <a:rPr lang="ru-RU" dirty="0" smtClean="0"/>
              <a:t>об объектах для проведения практических занятий;</a:t>
            </a:r>
          </a:p>
          <a:p>
            <a:r>
              <a:rPr lang="ru-RU" dirty="0" smtClean="0"/>
              <a:t>о библиотеке(ах);</a:t>
            </a:r>
          </a:p>
          <a:p>
            <a:r>
              <a:rPr lang="ru-RU" dirty="0" smtClean="0"/>
              <a:t>об объектах спорта;</a:t>
            </a:r>
          </a:p>
          <a:p>
            <a:r>
              <a:rPr lang="ru-RU" dirty="0" smtClean="0"/>
              <a:t>о средствах обучения и воспитания;</a:t>
            </a:r>
          </a:p>
          <a:p>
            <a:r>
              <a:rPr lang="ru-RU" dirty="0" smtClean="0"/>
              <a:t>об условиях питания обучающихся;</a:t>
            </a:r>
          </a:p>
          <a:p>
            <a:r>
              <a:rPr lang="ru-RU" dirty="0" smtClean="0"/>
              <a:t>об условиях охраны здоровья обучающихся;</a:t>
            </a:r>
          </a:p>
          <a:p>
            <a:r>
              <a:rPr lang="ru-RU" dirty="0" smtClean="0"/>
              <a:t>о доступе к информационным системам и информационно-телекоммуникационным сетям;</a:t>
            </a:r>
          </a:p>
          <a:p>
            <a:r>
              <a:rPr lang="ru-RU" dirty="0" smtClean="0"/>
              <a:t>об электронных образовательных ресурсах, к которым обеспечивается доступ обучающихся, в том числе</a:t>
            </a:r>
            <a:r>
              <a:rPr lang="ru-RU" dirty="0" smtClean="0"/>
              <a:t>: о собственных ЦОР и сторонних ЦОР</a:t>
            </a:r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404664"/>
            <a:ext cx="59401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«Стипендии и меры поддержки обучающихся»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764704"/>
            <a:ext cx="8064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-о наличии и условиях предоставления обучающимся стипендий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196752"/>
            <a:ext cx="82809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-о мерах социальной поддержки; о наличии общежития, интерната,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556792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-о количестве жилых помещений в общежитии, интернате для иногородних обучающихся, о формировании платы за проживание в общежитии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2348880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-о трудоустройстве выпускников, с указанием численности </a:t>
            </a:r>
          </a:p>
          <a:p>
            <a:r>
              <a:rPr lang="ru-RU" dirty="0" smtClean="0"/>
              <a:t>трудоустроенных выпускников от общей численности выпускников в прошедшем учебном году, для каждой реализуемой образовательной программы, по которой состоялся выпуск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39752" y="332656"/>
            <a:ext cx="42423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/>
              <a:t>«Платные образовательные услуги»</a:t>
            </a:r>
            <a:endParaRPr lang="ru-RU" sz="2000" dirty="0"/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251520" y="1096670"/>
            <a:ext cx="712207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информация о порядке оказания платных образовательных услуг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556792"/>
            <a:ext cx="102606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-о порядке оказания платных образовательных услуг, в том числе образец договора </a:t>
            </a:r>
          </a:p>
          <a:p>
            <a:r>
              <a:rPr lang="ru-RU" dirty="0" smtClean="0"/>
              <a:t>об оказании платных образовательных услуг;</a:t>
            </a:r>
          </a:p>
          <a:p>
            <a:r>
              <a:rPr lang="ru-RU" dirty="0" smtClean="0"/>
              <a:t>-об установлении размера платы, взимаемой с родителей за присмотр и уход за детьми, осваивающими образовательные программы дошкольного образования в организациях, осуществляющих образовательную деятельность, </a:t>
            </a:r>
          </a:p>
          <a:p>
            <a:endParaRPr lang="ru-RU" dirty="0" smtClean="0"/>
          </a:p>
          <a:p>
            <a:r>
              <a:rPr lang="ru-RU" dirty="0" smtClean="0"/>
              <a:t>за содержание детей в образовательной организации, реализующей </a:t>
            </a:r>
          </a:p>
          <a:p>
            <a:r>
              <a:rPr lang="ru-RU" dirty="0" smtClean="0"/>
              <a:t>образовательные программы начального общего, основного общего или среднего общего образования, если в такой образовательной организации созданы условия для проживания обучающихся в интернате, либо за осуществление присмотра и ухода за детьми в группах продленного дня в образовательной организации, реализующей образовательные </a:t>
            </a:r>
          </a:p>
          <a:p>
            <a:r>
              <a:rPr lang="ru-RU" dirty="0" smtClean="0"/>
              <a:t>программы начального общего, основного общего или среднего общего образования</a:t>
            </a:r>
          </a:p>
          <a:p>
            <a:endParaRPr lang="ru-RU" dirty="0" smtClean="0"/>
          </a:p>
          <a:p>
            <a:r>
              <a:rPr lang="ru-RU" b="1" dirty="0" smtClean="0"/>
              <a:t>( у нас в ГПД – образовательный  процесс, реализуется ООП – внеурочная деятельность,</a:t>
            </a:r>
          </a:p>
          <a:p>
            <a:r>
              <a:rPr lang="ru-RU" b="1" dirty="0" smtClean="0"/>
              <a:t> клубные часы, подготовка Д/З, поэтому должно быть положение, где всё должно быть</a:t>
            </a:r>
          </a:p>
          <a:p>
            <a:r>
              <a:rPr lang="ru-RU" b="1" dirty="0" smtClean="0"/>
              <a:t> прописано)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11760" y="260648"/>
            <a:ext cx="51280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«Финансово-хозяйственная деятельность»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179512" y="1124744"/>
            <a:ext cx="8685839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Информация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Информацию об объеме образовательной деятельности, финансовое обеспечение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которой осуществляется: за счет местных бюджетов;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-по договорам об оказании платных образовательных услуг;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информацию о поступлении и расходовании финансовых и материальных средств по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ea typeface="Times New Roman" pitchFamily="18" charset="0"/>
                <a:cs typeface="Times New Roman" pitchFamily="18" charset="0"/>
              </a:rPr>
              <a:t>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тогам финансового года;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- копию плана финансово-хозяйственной деятельности образовательной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ea typeface="Times New Roman" pitchFamily="18" charset="0"/>
                <a:cs typeface="Times New Roman" pitchFamily="18" charset="0"/>
              </a:rPr>
              <a:t>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рганизации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или бюджетной сметы образовательной организации.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260648"/>
            <a:ext cx="74888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«Вакантные места для приема (перевода) обучающихся»</a:t>
            </a:r>
            <a:endParaRPr lang="ru-RU" sz="2000" dirty="0"/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251520" y="980728"/>
            <a:ext cx="840326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информация о количестве вакантных мест для приема (перевода)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обучающихся по каждой реализуемой образовательной программе,  в том числе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количество вакантных мест для приёма (перевода) за счёт бюджетных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ассигнований местных бюджетов;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59832" y="0"/>
            <a:ext cx="27641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«Доступная среда»</a:t>
            </a:r>
            <a:endParaRPr lang="ru-RU" sz="2400" dirty="0"/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301836" y="476672"/>
            <a:ext cx="8842164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информация о специальных условиях для обучения инвалидов и лиц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с ограниченными возможностями здоровья, в том числе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о специально оборудованных учебных кабинетах;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об объектах для проведения практических занятий, приспособленных для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использования инвалидами и лицами с ОВЗ;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о библиотеке(ах), приспособленных для использования инвалидами и лицами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с ОВЗ;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об объектах спорта, приспособленных для использования инвалидами и лицами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с ОВЗ;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о средствах обучения и воспитания, приспособленных для использования инвалидами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и лицами с ОВЗ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об обеспечении беспрепятственного доступа в здания образовательной организации;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о специальных условиях питания;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о специальных условиях охраны здоровья;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о доступе к информационным системам и информационно-телекоммуникационным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сетям, приспособленным для использования инвалидами и лицами с ОВЗ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об электронных образовательных ресурсах, к которым обеспечивается доступ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инвалидов и лиц с ОВЗ;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о наличии специальных технических средств обучения коллективного и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индивидуального пользования;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о наличии условий для беспрепятственного доступа в общежитие, интернат;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о количестве жилых помещений в общежитии, интернате,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приспособленных для использования инвалидами и лицами с ограниченными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возможностями здоровья.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14109" t="27187" r="69288" b="12766"/>
          <a:stretch>
            <a:fillRect/>
          </a:stretch>
        </p:blipFill>
        <p:spPr bwMode="auto">
          <a:xfrm>
            <a:off x="611560" y="476672"/>
            <a:ext cx="2664296" cy="541740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 l="13836" t="24235" r="69370" b="15719"/>
          <a:stretch>
            <a:fillRect/>
          </a:stretch>
        </p:blipFill>
        <p:spPr bwMode="auto">
          <a:xfrm>
            <a:off x="4572000" y="404664"/>
            <a:ext cx="2473127" cy="561662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4" name="Овал 3"/>
          <p:cNvSpPr/>
          <p:nvPr/>
        </p:nvSpPr>
        <p:spPr>
          <a:xfrm>
            <a:off x="4499992" y="2780928"/>
            <a:ext cx="2304256" cy="7200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683568" y="548680"/>
            <a:ext cx="2304256" cy="7200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55776" y="332656"/>
            <a:ext cx="41646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/>
              <a:t>«Международное сотрудничество»</a:t>
            </a:r>
            <a:endParaRPr lang="ru-RU" sz="2000" dirty="0"/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52472" y="836712"/>
            <a:ext cx="909152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Информация: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-о заключенных и планируемых к заключению договорах с иностранными и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(или) международными организациями по вопросам образования и науки (при наличии);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-о международной аккредитации образовательных программ (при наличии).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332656"/>
            <a:ext cx="754302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Специальный раздел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«Сведения об образовательной организации»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1265" t="32110" r="15052" b="12766"/>
          <a:stretch>
            <a:fillRect/>
          </a:stretch>
        </p:blipFill>
        <p:spPr bwMode="auto">
          <a:xfrm>
            <a:off x="827584" y="1556792"/>
            <a:ext cx="7877160" cy="454763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55776" y="476672"/>
            <a:ext cx="37112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«Основные сведения»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124744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-о полном и сокращенном наименовании образовательной организации;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1628800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-о месте нахождения образовательной организации, ее представительств и филиалов;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31032" y="2132856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-о режиме и графике работы образовательной организации, ее представительств и филиалов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2967335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-о контактных телефонах образовательной организации, ее представительств и филиалов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3645024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-об адресах электронной почты образовательной организации, ее представительств и филиалов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4293096"/>
            <a:ext cx="85689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-об адресах официальных сайтов представительств и филиалов образовательной организации (при наличии) или страницах в информационно-телекоммуникационной сети «Интернет»;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95536" y="5301208"/>
            <a:ext cx="8208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-о местах осуществления образовательной деятельности, в том числе не указанных в приложении к лицензии (реестре лицензий) на осуществление образовательной деятельности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27391" t="15375" r="14499" b="16704"/>
          <a:stretch>
            <a:fillRect/>
          </a:stretch>
        </p:blipFill>
        <p:spPr bwMode="auto">
          <a:xfrm>
            <a:off x="467544" y="764703"/>
            <a:ext cx="8321620" cy="546849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55776" y="476672"/>
            <a:ext cx="37112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«Основные сведения»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124744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-о полном и сокращенном наименовании образовательной организации;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1628800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-о месте нахождения образовательной организации, ее представительств и филиалов;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31032" y="2132856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-о режиме и графике работы образовательной организации, ее представительств и филиалов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2967335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-о контактных телефонах образовательной организации, ее представительств и филиалов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3645024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-об адресах электронной почты образовательной организации, ее представительств и филиалов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4293096"/>
            <a:ext cx="85689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-об адресах официальных сайтов представительств и филиалов образовательной организации (при наличии) или страницах в информационно-телекоммуникационной сети «Интернет»;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95536" y="5301208"/>
            <a:ext cx="8208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-о местах осуществления образовательной деятельности, в том числе не указанных в приложении к лицензии (реестре лицензий) на осуществление образовательной деятельности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476672"/>
            <a:ext cx="8388424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Ст. 27 ФЗ «Об образовании в РФ»</a:t>
            </a:r>
          </a:p>
          <a:p>
            <a:endParaRPr lang="ru-RU" dirty="0" smtClean="0"/>
          </a:p>
          <a:p>
            <a:pPr algn="just"/>
            <a:r>
              <a:rPr lang="ru-RU" dirty="0" smtClean="0"/>
              <a:t>Образовательная </a:t>
            </a:r>
            <a:r>
              <a:rPr lang="ru-RU" dirty="0" smtClean="0"/>
              <a:t>организация может иметь в своей структуре различные структурные подразделения, обеспечивающие осуществление образовательной деятельности с учетом уровня, вида и направленности реализуемых образовательных программ, формы обучения и режима пребывания обучающихся (филиалы, представительства, отделения, факультеты, институты, центры, кафедры, подготовительные отделения и курсы, научно-исследовательские, методические и учебно-методические подразделения, лаборатории, конструкторские бюро, учебные и учебно-производственные мастерские, клиники, учебно-опытные хозяйства, учебные полигоны, учебные базы практики, учебно-демонстрационные центры, учебные театры, выставочные залы, учебные цирковые манежи, учебные танцевальные и оперные студии, учебные концертные залы, художественно-творческие мастерские, библиотеки, музеи, спортивные клубы, студенческие спортивные клубы, школьные спортивные клубы, общежития, интернаты, психологические и социально-педагогические службы, обеспечивающие социальную адаптацию и реабилитацию нуждающихся в ней обучающихся, и иные предусмотренные локальными нормативными актами образовательной организации структурные подразделения).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332656"/>
            <a:ext cx="75608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«Структура и органы управления образовательной организацией»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196752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 структуре и об органах управления образовательной организации с указанием наименований структурных подразделений (органов управления);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916832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 фамилиях, именах, отчествах (при наличии) и должностях руководителей структурных подразделений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2636912"/>
            <a:ext cx="813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 местах нахождения структурных подразделений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3068960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об адресах официальных сайтов в информационно-телекоммуникационной сети «Интернет» структурных подразделений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3789040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об адресах электронной почты структурных подразделений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4221088"/>
            <a:ext cx="8208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 положениях о структурных подразделениях (об органах управления) образовательной организации с приложением указанных положений в виде электронных документов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19872" y="404664"/>
            <a:ext cx="20966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«Документы»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980728"/>
            <a:ext cx="38520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-устав образовательной организации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340768"/>
            <a:ext cx="7848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-свидетельство о государственной аккредитации (с приложениями) (при наличии);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988840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-правила внутреннего распорядка обучающихся, правила внутреннего трудового распорядка, коллективный договор, отчет о результатах </a:t>
            </a:r>
            <a:r>
              <a:rPr lang="ru-RU" dirty="0" err="1" smtClean="0"/>
              <a:t>самообследования</a:t>
            </a:r>
            <a:r>
              <a:rPr lang="ru-RU" dirty="0" smtClean="0"/>
              <a:t> </a:t>
            </a:r>
          </a:p>
          <a:p>
            <a:r>
              <a:rPr lang="ru-RU" dirty="0" smtClean="0"/>
              <a:t>- Предписания  Департамента, отчёты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3429000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-локальные нормативные акты образовательной организации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3933056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правила приема обучающихся; режим занятий обучающихся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39552" y="4365104"/>
            <a:ext cx="7992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формы, периодичность и порядок текущего контроля успеваемости и промежуточной аттестации обучающихся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39552" y="5013176"/>
            <a:ext cx="7920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порядок и основания перевода, отчисления и восстановления обучающихся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39552" y="5517232"/>
            <a:ext cx="79928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порядок оформления возникновения, приостановления и прекращения отношений между образовательной организацией и обучающимися и (или) родителями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</TotalTime>
  <Words>1578</Words>
  <Application>Microsoft Office PowerPoint</Application>
  <PresentationFormat>Экран (4:3)</PresentationFormat>
  <Paragraphs>149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Zam</dc:creator>
  <cp:lastModifiedBy>Zam</cp:lastModifiedBy>
  <cp:revision>40</cp:revision>
  <dcterms:created xsi:type="dcterms:W3CDTF">2020-12-21T06:10:01Z</dcterms:created>
  <dcterms:modified xsi:type="dcterms:W3CDTF">2020-12-28T09:18:41Z</dcterms:modified>
</cp:coreProperties>
</file>